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1" r:id="rId4"/>
    <p:sldId id="272" r:id="rId5"/>
    <p:sldId id="262" r:id="rId6"/>
    <p:sldId id="265" r:id="rId7"/>
    <p:sldId id="273" r:id="rId8"/>
    <p:sldId id="263" r:id="rId9"/>
    <p:sldId id="274" r:id="rId10"/>
    <p:sldId id="275" r:id="rId11"/>
    <p:sldId id="266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chart.googleapis.com/chart?cht=tx&amp;chl=t=\frac%7bb_%7b0%7d%7d%7bSE(b_%7b0%7d)%7d=%0a\frac%7b3.086%7d%7b0.792%7d=3.896" TargetMode="External"/><Relationship Id="rId7" Type="http://schemas.openxmlformats.org/officeDocument/2006/relationships/hyperlink" Target="http://chart.googleapis.com/chart?cht=tx&amp;chl=SE(b_%7b0%7d)=\sqrt%7b\frac%7b1%7d%7bn%7d+\frac%7b\bar%7bX%7d%5e%7b2%7d%7d%7bSS_%7bX%7d%7d%7d=\sqrt%7b\frac%7b1%7d%7b10%7d+\frac%7b29%5e%7b2%7d%7d%7b647%7d%7d=0.79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chart.googleapis.com/chart?cht=tx&amp;chl=t=\frac%7bb_%7bi%7d%7d%7bSE(b_%7bi%7d)%7d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://chart.googleapis.com/chart?cht=tx&amp;chl=SE(b_%7b1%7d)=\frac%7b\hat%7bs%7d_%7bY%5e%7b'%7d%7d%7d%7b\sqrt%7bSS_%7bX%7d%7d%7d=\frac%7b1.7%7d%7b\sqrt%7b647%7d%7d=0.06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2286000"/>
            <a:ext cx="4648200" cy="1524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9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05000" y="4114800"/>
            <a:ext cx="4953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Nada Abdullah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Rasheed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Assist prof. / Computer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Science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1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72346"/>
              </p:ext>
            </p:extLst>
          </p:nvPr>
        </p:nvGraphicFramePr>
        <p:xfrm>
          <a:off x="533400" y="1981200"/>
          <a:ext cx="7620000" cy="167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177800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Model Summary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 Square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Adjusted R Square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Std. Error of the Estimate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.774</a:t>
                      </a:r>
                      <a:r>
                        <a:rPr lang="en-US" sz="1400" baseline="300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.599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.597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.425693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gridSpan="5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a. Predictors: (Constant), </a:t>
                      </a:r>
                      <a:r>
                        <a:rPr lang="en-US" sz="1400" dirty="0" err="1">
                          <a:effectLst/>
                        </a:rPr>
                        <a:t>SAT_Tot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457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13314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91545"/>
              </p:ext>
            </p:extLst>
          </p:nvPr>
        </p:nvGraphicFramePr>
        <p:xfrm>
          <a:off x="457200" y="1219200"/>
          <a:ext cx="7619997" cy="2684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177800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ANOVA</a:t>
                      </a:r>
                      <a:r>
                        <a:rPr lang="en-US" sz="1400" baseline="300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 gridSpan="2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Sum of Squares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Df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 Square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Sig.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rowSpan="3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Regression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64.311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64.311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354.887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.000</a:t>
                      </a:r>
                      <a:r>
                        <a:rPr lang="en-US" sz="1400" baseline="300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Residual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43.129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.181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107.440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gridSpan="7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a. Dependent Variable: GPA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 gridSpan="7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b. Predictors: (Constant), </a:t>
                      </a:r>
                      <a:r>
                        <a:rPr lang="en-US" sz="1400" dirty="0" err="1">
                          <a:effectLst/>
                        </a:rPr>
                        <a:t>SAT_Tot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29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457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63612"/>
              </p:ext>
            </p:extLst>
          </p:nvPr>
        </p:nvGraphicFramePr>
        <p:xfrm>
          <a:off x="457200" y="2362200"/>
          <a:ext cx="7619997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177800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Coefficients</a:t>
                      </a:r>
                      <a:r>
                        <a:rPr lang="en-US" sz="1400" baseline="30000" dirty="0" err="1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 rowSpan="2" gridSpan="2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Unstandardized Coefficients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Standardized Coefficients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Sig.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Std. Error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Beta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 rowSpan="2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(Constant)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-1.093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.220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-4.979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SAT_Tot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.774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18.838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gridSpan="7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a. Dependent Variable: GPA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64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35097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Syllabus Content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10586"/>
              </p:ext>
            </p:extLst>
          </p:nvPr>
        </p:nvGraphicFramePr>
        <p:xfrm>
          <a:off x="695175" y="1905000"/>
          <a:ext cx="7315200" cy="73152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5758241"/>
                <a:gridCol w="1556959"/>
              </a:tblGrid>
              <a:tr h="36123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No.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Making Inferences about Regression Equations and Coefficients </a:t>
                      </a:r>
                      <a:endParaRPr lang="en-US" sz="1600" dirty="0"/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5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pic>
        <p:nvPicPr>
          <p:cNvPr id="10" name="Picture 9" descr="https://lh3.googleusercontent.com/Ba--0nSjujwFJCUWxNmWVjemJDUQLD92Ee6_hDOiAyddXJTYeQtBQySac6EnGgn0W_s60MIAZwuvkoorWED94VuSgDWK7vg4CW_ucUr9FUVSX_h9GCA_vrULgmjX4cD2kMj9XZ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4038600"/>
            <a:ext cx="18192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lh6.googleusercontent.com/VQNWEeS-rCmA6A0MdDTvOyI9xqDTrNzIlLHkPmCIQXNnwN9fPZkzBVgUZuRJig6ttLnfjI9HYItM7DFWqi3atooA7LI5T0a_eA2-fcseslOMONw-7sDkqn1xOXVzK01M-Vbelr8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1544"/>
            <a:ext cx="18288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lh6.googleusercontent.com/HoxhgY9JDssr7QMhcl7YjAbOkN62-L9Vy6__Glp6xBEGVyV3cUj50XmDEdNWIAlkK1sPuxzNMzJux6-KgFfggKBDXm3WUSmcsPj89BgpHatBQqzWBOfDYGLkzSLuSdTsn7Ch1Sc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3307644"/>
            <a:ext cx="6953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lh6.googleusercontent.com/a701uwQm7aT4pu8BRimaRuQLnXiH4GNk08liOva7OHwjkslN2NQgZZh3GNOlxa--zr_rgDxL7uXwY3-2sotN3pLCD8ojzQWZ6VssHropG22WdPqt3qe7ySek8zvo7cRQFiqBkvI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21844"/>
            <a:ext cx="30480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lh4.googleusercontent.com/1xdxJrFImbaLGnUvVhIJaVGEIK8D9NFSU7NJVbj_7ZIe_8fOnS9F-tiMD_PRdwR8H-8UjYKxFhN5zA9mX0B00NgW0NXAM4WYLzB1t7kEr2_TmQ-ZToS2nFVmGN52VZ6TVHoAeXY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7" y="1859844"/>
            <a:ext cx="2257425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8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828800"/>
            <a:ext cx="701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6.9 Regression in SPSS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The following uses the GRE Therapy Data file. This data file is based on a hypothetical study examining the influences of a study-aid drug and types of tutoring on performance on the Graduate Record Examinations (GREs). To have SPSS perform regression, from the Analyze menu, select Regression, and then select Linear:</a:t>
            </a:r>
          </a:p>
        </p:txBody>
      </p:sp>
    </p:spTree>
    <p:extLst>
      <p:ext uri="{BB962C8B-B14F-4D97-AF65-F5344CB8AC3E}">
        <p14:creationId xmlns:p14="http://schemas.microsoft.com/office/powerpoint/2010/main" val="206567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pic>
        <p:nvPicPr>
          <p:cNvPr id="5" name="Picture 4" descr="https://lh6.googleusercontent.com/SbTzM7Nyf4FXyW-vxbYGyLbEjwpSuJFJaPULnIUQoWGfyt_6KXDCuFQcLHbxUX2oi0GOPiWKA4q6LabOOTZFKJNKwPdqEFW85bJ7rRoWQmnJAbeQXj3noCNwJKweP2982uzvxd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04950"/>
            <a:ext cx="6477000" cy="443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10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828800"/>
          </a:xfrm>
        </p:spPr>
        <p:txBody>
          <a:bodyPr/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8006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SPSS output should resemble the output below. Description of the output follows the SPSS output.</a:t>
            </a:r>
          </a:p>
        </p:txBody>
      </p:sp>
      <p:pic>
        <p:nvPicPr>
          <p:cNvPr id="9" name="Picture 8" descr="https://lh4.googleusercontent.com/5ZfH9UcKbSqOdv4N-Xrhmc4dFTKf2-jTj2k5jcHFm16rigWgAqAZOnycbjWIEzV7rIs6HbZg0lLaTTDGWSyI8tRtTkqgW86CUCw_n1lypMEVV-85Cjl0ob6yVGCSnMgfTigRU4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571875" cy="332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74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828800"/>
          </a:xfrm>
        </p:spPr>
        <p:txBody>
          <a:bodyPr/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624833"/>
              </p:ext>
            </p:extLst>
          </p:nvPr>
        </p:nvGraphicFramePr>
        <p:xfrm>
          <a:off x="643467" y="1371600"/>
          <a:ext cx="7620000" cy="1285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17780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Descriptive Statistics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Std. Deviation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</a:tr>
              <a:tr h="17780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GPA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3.01082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.670476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</a:tr>
              <a:tr h="17780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SAT_Tot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1504.62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190.169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5" marR="635" marT="635" marB="63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44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614234"/>
              </p:ext>
            </p:extLst>
          </p:nvPr>
        </p:nvGraphicFramePr>
        <p:xfrm>
          <a:off x="457200" y="1600200"/>
          <a:ext cx="7620000" cy="270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17780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Correlations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GPA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SAT_Tot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rowSpan="2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Pearson Correlation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GPA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.774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SAT_Tot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.774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rowSpan="2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Sig. (1-tailed)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GPA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SAT_Tot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.000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rowSpan="2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GPA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SAT_Tot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457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62110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45781"/>
              </p:ext>
            </p:extLst>
          </p:nvPr>
        </p:nvGraphicFramePr>
        <p:xfrm>
          <a:off x="457200" y="1981200"/>
          <a:ext cx="7620000" cy="1689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17780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Variables Entered/</a:t>
                      </a:r>
                      <a:r>
                        <a:rPr lang="en-US" sz="1400" dirty="0" err="1">
                          <a:effectLst/>
                        </a:rPr>
                        <a:t>Removed</a:t>
                      </a:r>
                      <a:r>
                        <a:rPr lang="en-US" sz="1400" baseline="30000" dirty="0" err="1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Variables Entered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Variables Removed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Method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SAT_Tot</a:t>
                      </a:r>
                      <a:r>
                        <a:rPr lang="en-US" sz="1400" baseline="30000" dirty="0" err="1">
                          <a:effectLst/>
                        </a:rPr>
                        <a:t>b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Enter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</a:tr>
              <a:tr h="177800">
                <a:tc gridSpan="4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a. Dependent Variable: GPA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 gridSpan="4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b. All requested variables entered.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8890" marR="8890" marT="8890" marB="88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457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184665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314</Words>
  <Application>Microsoft Office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</dc:creator>
  <cp:lastModifiedBy>Nada</cp:lastModifiedBy>
  <cp:revision>85</cp:revision>
  <dcterms:created xsi:type="dcterms:W3CDTF">2018-11-11T19:22:43Z</dcterms:created>
  <dcterms:modified xsi:type="dcterms:W3CDTF">2018-12-25T11:52:23Z</dcterms:modified>
</cp:coreProperties>
</file>